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256" r:id="rId3"/>
    <p:sldId id="434" r:id="rId5"/>
    <p:sldId id="364" r:id="rId6"/>
    <p:sldId id="307" r:id="rId7"/>
    <p:sldId id="336" r:id="rId8"/>
    <p:sldId id="399" r:id="rId9"/>
    <p:sldId id="400" r:id="rId10"/>
    <p:sldId id="401" r:id="rId11"/>
    <p:sldId id="402" r:id="rId12"/>
    <p:sldId id="366" r:id="rId13"/>
    <p:sldId id="311" r:id="rId14"/>
    <p:sldId id="310" r:id="rId15"/>
    <p:sldId id="312" r:id="rId16"/>
    <p:sldId id="313" r:id="rId17"/>
    <p:sldId id="369" r:id="rId18"/>
    <p:sldId id="368" r:id="rId19"/>
    <p:sldId id="370" r:id="rId20"/>
    <p:sldId id="436" r:id="rId21"/>
    <p:sldId id="367" r:id="rId22"/>
    <p:sldId id="308" r:id="rId23"/>
    <p:sldId id="309" r:id="rId24"/>
    <p:sldId id="314" r:id="rId25"/>
    <p:sldId id="288" r:id="rId26"/>
    <p:sldId id="258" r:id="rId27"/>
    <p:sldId id="259" r:id="rId28"/>
    <p:sldId id="260" r:id="rId29"/>
    <p:sldId id="261" r:id="rId30"/>
    <p:sldId id="267" r:id="rId31"/>
    <p:sldId id="292" r:id="rId32"/>
    <p:sldId id="269" r:id="rId33"/>
    <p:sldId id="270" r:id="rId34"/>
    <p:sldId id="271" r:id="rId35"/>
    <p:sldId id="272" r:id="rId36"/>
    <p:sldId id="273" r:id="rId37"/>
    <p:sldId id="276" r:id="rId38"/>
    <p:sldId id="290" r:id="rId39"/>
    <p:sldId id="291" r:id="rId40"/>
    <p:sldId id="289" r:id="rId41"/>
    <p:sldId id="277" r:id="rId42"/>
    <p:sldId id="280" r:id="rId43"/>
    <p:sldId id="26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process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pyramid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process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process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8385" y="543631"/>
          <a:ext cx="2248326" cy="2257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4236" y="609482"/>
        <a:ext cx="2116624" cy="2125633"/>
      </dsp:txXfrm>
    </dsp:sp>
    <dsp:sp modelId="{8285917D-7FB2-4825-AC81-D837F3575B5D}">
      <dsp:nvSpPr>
        <dsp:cNvPr id="0" name=""/>
        <dsp:cNvSpPr/>
      </dsp:nvSpPr>
      <dsp:spPr>
        <a:xfrm>
          <a:off x="2464430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464430" y="1517755"/>
        <a:ext cx="308254" cy="309086"/>
      </dsp:txXfrm>
    </dsp:sp>
    <dsp:sp modelId="{C4FFDF50-BC8E-4B93-8C0C-0BA02DE302D1}">
      <dsp:nvSpPr>
        <dsp:cNvPr id="0" name=""/>
        <dsp:cNvSpPr/>
      </dsp:nvSpPr>
      <dsp:spPr>
        <a:xfrm>
          <a:off x="3087586" y="543631"/>
          <a:ext cx="2330022" cy="2257335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53701" y="609746"/>
        <a:ext cx="2197792" cy="2125105"/>
      </dsp:txXfrm>
    </dsp:sp>
    <dsp:sp modelId="{3B16839E-3CF7-4A2B-BD02-D03991DA0562}">
      <dsp:nvSpPr>
        <dsp:cNvPr id="0" name=""/>
        <dsp:cNvSpPr/>
      </dsp:nvSpPr>
      <dsp:spPr>
        <a:xfrm>
          <a:off x="5625327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625327" y="1517755"/>
        <a:ext cx="308254" cy="309086"/>
      </dsp:txXfrm>
    </dsp:sp>
    <dsp:sp modelId="{8D0553B0-3D28-4441-877F-5F5ED5C9B137}">
      <dsp:nvSpPr>
        <dsp:cNvPr id="0" name=""/>
        <dsp:cNvSpPr/>
      </dsp:nvSpPr>
      <dsp:spPr>
        <a:xfrm>
          <a:off x="6248484" y="543631"/>
          <a:ext cx="2273543" cy="2257335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314599" y="609746"/>
        <a:ext cx="2141313" cy="2125105"/>
      </dsp:txXfrm>
    </dsp:sp>
    <dsp:sp modelId="{42259B77-54CA-46DB-8D16-36C5CBD01726}">
      <dsp:nvSpPr>
        <dsp:cNvPr id="0" name=""/>
        <dsp:cNvSpPr/>
      </dsp:nvSpPr>
      <dsp:spPr>
        <a:xfrm>
          <a:off x="8729746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8729746" y="1517755"/>
        <a:ext cx="308254" cy="309086"/>
      </dsp:txXfrm>
    </dsp:sp>
    <dsp:sp modelId="{80BF0E8B-4579-403C-BD33-46924A5C429C}">
      <dsp:nvSpPr>
        <dsp:cNvPr id="0" name=""/>
        <dsp:cNvSpPr/>
      </dsp:nvSpPr>
      <dsp:spPr>
        <a:xfrm>
          <a:off x="9352902" y="543631"/>
          <a:ext cx="2337168" cy="22573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19017" y="609746"/>
        <a:ext cx="2204938" cy="2125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3B14-BA1F-4F15-B354-DD30D1EE5B9E}">
      <dsp:nvSpPr>
        <dsp:cNvPr id="0" name=""/>
        <dsp:cNvSpPr/>
      </dsp:nvSpPr>
      <dsp:spPr>
        <a:xfrm>
          <a:off x="0" y="0"/>
          <a:ext cx="4562351" cy="511195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32DB1-721D-4222-B566-9C420B465DC0}">
      <dsp:nvSpPr>
        <dsp:cNvPr id="0" name=""/>
        <dsp:cNvSpPr/>
      </dsp:nvSpPr>
      <dsp:spPr>
        <a:xfrm>
          <a:off x="2272308" y="449883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316661" y="494236"/>
        <a:ext cx="2876822" cy="819864"/>
      </dsp:txXfrm>
    </dsp:sp>
    <dsp:sp modelId="{2C532291-94B4-4021-8A71-A8AB81AF29FF}">
      <dsp:nvSpPr>
        <dsp:cNvPr id="0" name=""/>
        <dsp:cNvSpPr/>
      </dsp:nvSpPr>
      <dsp:spPr>
        <a:xfrm>
          <a:off x="2254545" y="1547360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98898" y="1591713"/>
        <a:ext cx="2876822" cy="819864"/>
      </dsp:txXfrm>
    </dsp:sp>
    <dsp:sp modelId="{2DDBA1D5-1BF0-4152-AD96-2C4E478EFAD0}">
      <dsp:nvSpPr>
        <dsp:cNvPr id="0" name=""/>
        <dsp:cNvSpPr/>
      </dsp:nvSpPr>
      <dsp:spPr>
        <a:xfrm>
          <a:off x="2210151" y="2660121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04" y="2704474"/>
        <a:ext cx="2876822" cy="819864"/>
      </dsp:txXfrm>
    </dsp:sp>
    <dsp:sp modelId="{05A33B49-25F8-4188-8026-AE07AE252080}">
      <dsp:nvSpPr>
        <dsp:cNvPr id="0" name=""/>
        <dsp:cNvSpPr/>
      </dsp:nvSpPr>
      <dsp:spPr>
        <a:xfrm>
          <a:off x="2219018" y="3812766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63371" y="3857119"/>
        <a:ext cx="2876822" cy="819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951" y="1330668"/>
          <a:ext cx="2765127" cy="2216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65857" y="1395574"/>
        <a:ext cx="2635315" cy="2086258"/>
      </dsp:txXfrm>
    </dsp:sp>
    <dsp:sp modelId="{8285917D-7FB2-4825-AC81-D837F3575B5D}">
      <dsp:nvSpPr>
        <dsp:cNvPr id="0" name=""/>
        <dsp:cNvSpPr/>
      </dsp:nvSpPr>
      <dsp:spPr>
        <a:xfrm>
          <a:off x="3118886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118886" y="2176215"/>
        <a:ext cx="523566" cy="524978"/>
      </dsp:txXfrm>
    </dsp:sp>
    <dsp:sp modelId="{C4FFDF50-BC8E-4B93-8C0C-0BA02DE302D1}">
      <dsp:nvSpPr>
        <dsp:cNvPr id="0" name=""/>
        <dsp:cNvSpPr/>
      </dsp:nvSpPr>
      <dsp:spPr>
        <a:xfrm>
          <a:off x="4177307" y="1330668"/>
          <a:ext cx="2720708" cy="221607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242213" y="1395574"/>
        <a:ext cx="2590896" cy="2086258"/>
      </dsp:txXfrm>
    </dsp:sp>
    <dsp:sp modelId="{3B16839E-3CF7-4A2B-BD02-D03991DA0562}">
      <dsp:nvSpPr>
        <dsp:cNvPr id="0" name=""/>
        <dsp:cNvSpPr/>
      </dsp:nvSpPr>
      <dsp:spPr>
        <a:xfrm>
          <a:off x="7250823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7250823" y="2176215"/>
        <a:ext cx="523566" cy="524978"/>
      </dsp:txXfrm>
    </dsp:sp>
    <dsp:sp modelId="{8D0553B0-3D28-4441-877F-5F5ED5C9B137}">
      <dsp:nvSpPr>
        <dsp:cNvPr id="0" name=""/>
        <dsp:cNvSpPr/>
      </dsp:nvSpPr>
      <dsp:spPr>
        <a:xfrm>
          <a:off x="8309245" y="1330668"/>
          <a:ext cx="2687509" cy="221607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sz="1800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374151" y="1395574"/>
        <a:ext cx="2557697" cy="2086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603AC-9331-4158-897F-5B27863C7CE6}">
      <dsp:nvSpPr>
        <dsp:cNvPr id="0" name=""/>
        <dsp:cNvSpPr/>
      </dsp:nvSpPr>
      <dsp:spPr>
        <a:xfrm rot="5400000">
          <a:off x="327933" y="2608155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F874-4FF8-4025-B739-DD6A699C8F5E}">
      <dsp:nvSpPr>
        <dsp:cNvPr id="0" name=""/>
        <dsp:cNvSpPr/>
      </dsp:nvSpPr>
      <dsp:spPr>
        <a:xfrm>
          <a:off x="165319" y="3092486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sz="1800" b="1" kern="1200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5319" y="3092486"/>
        <a:ext cx="1463453" cy="1282803"/>
      </dsp:txXfrm>
    </dsp:sp>
    <dsp:sp modelId="{6174E415-24EF-4172-8F7C-5B136C33DC55}">
      <dsp:nvSpPr>
        <dsp:cNvPr id="0" name=""/>
        <dsp:cNvSpPr/>
      </dsp:nvSpPr>
      <dsp:spPr>
        <a:xfrm>
          <a:off x="1352650" y="2488814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71060"/>
            <a:satOff val="10000"/>
            <a:lumOff val="-1471"/>
            <a:alphaOff val="0"/>
          </a:schemeClr>
        </a:solidFill>
        <a:ln w="12700" cap="flat" cmpd="sng" algn="ctr">
          <a:solidFill>
            <a:schemeClr val="accent3">
              <a:hueOff val="271060"/>
              <a:satOff val="10000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D478-89B2-44A6-9768-6A125E81D5A3}">
      <dsp:nvSpPr>
        <dsp:cNvPr id="0" name=""/>
        <dsp:cNvSpPr/>
      </dsp:nvSpPr>
      <dsp:spPr>
        <a:xfrm rot="5400000">
          <a:off x="2119487" y="2164833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84B93-C40B-47F4-B180-7A785E2A06E1}">
      <dsp:nvSpPr>
        <dsp:cNvPr id="0" name=""/>
        <dsp:cNvSpPr/>
      </dsp:nvSpPr>
      <dsp:spPr>
        <a:xfrm>
          <a:off x="1956872" y="2649165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sz="1800" b="1" kern="1200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sz="1800" b="1" kern="12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sp:txBody>
      <dsp:txXfrm>
        <a:off x="1956872" y="2649165"/>
        <a:ext cx="1463453" cy="1282803"/>
      </dsp:txXfrm>
    </dsp:sp>
    <dsp:sp modelId="{B81493C7-BB28-47AF-BCEF-3AF129AE330C}">
      <dsp:nvSpPr>
        <dsp:cNvPr id="0" name=""/>
        <dsp:cNvSpPr/>
      </dsp:nvSpPr>
      <dsp:spPr>
        <a:xfrm>
          <a:off x="3144203" y="2045493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813180"/>
            <a:satOff val="30000"/>
            <a:lumOff val="-4412"/>
            <a:alphaOff val="0"/>
          </a:schemeClr>
        </a:solidFill>
        <a:ln w="12700" cap="flat" cmpd="sng" algn="ctr">
          <a:solidFill>
            <a:schemeClr val="accent3">
              <a:hueOff val="813180"/>
              <a:satOff val="30000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E855B-42E9-4ABA-99E9-63B6ED1A4394}">
      <dsp:nvSpPr>
        <dsp:cNvPr id="0" name=""/>
        <dsp:cNvSpPr/>
      </dsp:nvSpPr>
      <dsp:spPr>
        <a:xfrm rot="5400000">
          <a:off x="3911040" y="1721511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483F-E527-4A1C-A0DD-B03E3E676439}">
      <dsp:nvSpPr>
        <dsp:cNvPr id="0" name=""/>
        <dsp:cNvSpPr/>
      </dsp:nvSpPr>
      <dsp:spPr>
        <a:xfrm>
          <a:off x="3748426" y="2205843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sp:txBody>
      <dsp:txXfrm>
        <a:off x="3748426" y="2205843"/>
        <a:ext cx="1463453" cy="1282803"/>
      </dsp:txXfrm>
    </dsp:sp>
    <dsp:sp modelId="{A25964D5-AE99-4580-BA69-C65FEF4D8D9C}">
      <dsp:nvSpPr>
        <dsp:cNvPr id="0" name=""/>
        <dsp:cNvSpPr/>
      </dsp:nvSpPr>
      <dsp:spPr>
        <a:xfrm>
          <a:off x="4935756" y="1602171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C3C59-0599-4E6E-9FCC-ADBB42E92D4E}">
      <dsp:nvSpPr>
        <dsp:cNvPr id="0" name=""/>
        <dsp:cNvSpPr/>
      </dsp:nvSpPr>
      <dsp:spPr>
        <a:xfrm rot="5400000">
          <a:off x="5702594" y="1278189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90CA-A901-492F-8DA0-9235A53E95CB}">
      <dsp:nvSpPr>
        <dsp:cNvPr id="0" name=""/>
        <dsp:cNvSpPr/>
      </dsp:nvSpPr>
      <dsp:spPr>
        <a:xfrm>
          <a:off x="5539979" y="1762521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39979" y="1762521"/>
        <a:ext cx="1463453" cy="1282803"/>
      </dsp:txXfrm>
    </dsp:sp>
    <dsp:sp modelId="{45655380-57D6-4009-B409-5C3D3BFEDF35}">
      <dsp:nvSpPr>
        <dsp:cNvPr id="0" name=""/>
        <dsp:cNvSpPr/>
      </dsp:nvSpPr>
      <dsp:spPr>
        <a:xfrm>
          <a:off x="6727310" y="1158849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897419"/>
            <a:satOff val="70000"/>
            <a:lumOff val="-10294"/>
            <a:alphaOff val="0"/>
          </a:schemeClr>
        </a:solidFill>
        <a:ln w="12700" cap="flat" cmpd="sng" algn="ctr">
          <a:solidFill>
            <a:schemeClr val="accent3">
              <a:hueOff val="1897419"/>
              <a:satOff val="70000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20D61-2798-4F5F-BA85-8AC64FBE6AE7}">
      <dsp:nvSpPr>
        <dsp:cNvPr id="0" name=""/>
        <dsp:cNvSpPr/>
      </dsp:nvSpPr>
      <dsp:spPr>
        <a:xfrm rot="5400000">
          <a:off x="7494147" y="834868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3A822-F3C5-4310-BE94-C92FD08A4BFA}">
      <dsp:nvSpPr>
        <dsp:cNvPr id="0" name=""/>
        <dsp:cNvSpPr/>
      </dsp:nvSpPr>
      <dsp:spPr>
        <a:xfrm>
          <a:off x="7331533" y="1319200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sp:txBody>
      <dsp:txXfrm>
        <a:off x="7331533" y="1319200"/>
        <a:ext cx="1463453" cy="1282803"/>
      </dsp:txXfrm>
    </dsp:sp>
    <dsp:sp modelId="{00C4FF54-A43F-440C-9E9F-DC7CBB072FBD}">
      <dsp:nvSpPr>
        <dsp:cNvPr id="0" name=""/>
        <dsp:cNvSpPr/>
      </dsp:nvSpPr>
      <dsp:spPr>
        <a:xfrm>
          <a:off x="8518863" y="715527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439539"/>
            <a:satOff val="90000"/>
            <a:lumOff val="-13235"/>
            <a:alphaOff val="0"/>
          </a:schemeClr>
        </a:solidFill>
        <a:ln w="12700" cap="flat" cmpd="sng" algn="ctr">
          <a:solidFill>
            <a:schemeClr val="accent3">
              <a:hueOff val="2439539"/>
              <a:satOff val="90000"/>
              <a:lumOff val="-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C195-F91F-4251-BD15-EF0E1805310B}">
      <dsp:nvSpPr>
        <dsp:cNvPr id="0" name=""/>
        <dsp:cNvSpPr/>
      </dsp:nvSpPr>
      <dsp:spPr>
        <a:xfrm rot="5400000">
          <a:off x="9285700" y="391546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C28C-526F-4B72-AE04-3BA09CC305B7}">
      <dsp:nvSpPr>
        <dsp:cNvPr id="0" name=""/>
        <dsp:cNvSpPr/>
      </dsp:nvSpPr>
      <dsp:spPr>
        <a:xfrm>
          <a:off x="9123086" y="875878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3086" y="875878"/>
        <a:ext cx="1463453" cy="1282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7" Type="http://schemas.openxmlformats.org/officeDocument/2006/relationships/image" Target="../media/image49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仿宋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仿宋" panose="02010609060101010101" pitchFamily="49" charset="-122"/>
              </a:rPr>
            </a:fld>
            <a:endParaRPr lang="zh-CN" altLang="en-US">
              <a:ea typeface="仿宋" panose="0201060906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仿宋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仿宋" panose="02010609060101010101" pitchFamily="49" charset="-122"/>
              </a:rPr>
            </a:fld>
            <a:endParaRPr lang="zh-CN" altLang="en-US">
              <a:ea typeface="仿宋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2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oleObject" Target="../embeddings/oleObject11.bin"/><Relationship Id="rId7" Type="http://schemas.openxmlformats.org/officeDocument/2006/relationships/oleObject" Target="../embeddings/oleObject10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8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9" Type="http://schemas.openxmlformats.org/officeDocument/2006/relationships/image" Target="../media/image50.wmf"/><Relationship Id="rId18" Type="http://schemas.openxmlformats.org/officeDocument/2006/relationships/oleObject" Target="../embeddings/oleObject17.bin"/><Relationship Id="rId17" Type="http://schemas.openxmlformats.org/officeDocument/2006/relationships/image" Target="../media/image49.wmf"/><Relationship Id="rId16" Type="http://schemas.openxmlformats.org/officeDocument/2006/relationships/oleObject" Target="../embeddings/oleObject16.bin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48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47.wmf"/><Relationship Id="rId11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72.emf"/><Relationship Id="rId1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75.png"/><Relationship Id="rId3" Type="http://schemas.openxmlformats.org/officeDocument/2006/relationships/image" Target="../media/image74.e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90" y="1335958"/>
            <a:ext cx="12209317" cy="1509052"/>
          </a:xfrm>
        </p:spPr>
        <p:txBody>
          <a:bodyPr>
            <a:normAutofit fontScale="90000"/>
          </a:bodyPr>
          <a:lstStyle/>
          <a:p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模型更新中的极小子集计算</a:t>
            </a:r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基于遗忘的方法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830126"/>
            <a:ext cx="10275259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10625766" y="-1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贵州大学人工智能组会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极小子集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——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定义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860" y="1503680"/>
            <a:ext cx="5305425" cy="3105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5172"/>
          <a:stretch>
            <a:fillRect/>
          </a:stretch>
        </p:blipFill>
        <p:spPr>
          <a:xfrm>
            <a:off x="6456045" y="1503680"/>
            <a:ext cx="4972050" cy="1047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1522730"/>
            <a:ext cx="278765" cy="315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01065" y="1503680"/>
            <a:ext cx="25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0835" y="6001385"/>
            <a:ext cx="94449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1 </a:t>
            </a:r>
            <a:r>
              <a:rPr lang="zh-CN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在文章</a:t>
            </a:r>
            <a:r>
              <a:rPr lang="en-US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[feng]</a:t>
            </a:r>
            <a:r>
              <a:rPr lang="zh-CN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中已经证明了</a:t>
            </a:r>
            <a:r>
              <a:rPr lang="en-US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CTL</a:t>
            </a:r>
            <a:r>
              <a:rPr lang="zh-CN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下的遗忘是不封闭的，即：对于有的</a:t>
            </a:r>
            <a:r>
              <a:rPr lang="en-US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CTL</a:t>
            </a:r>
            <a:r>
              <a:rPr lang="zh-CN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公式和原子命题的集合，不存在一个</a:t>
            </a:r>
            <a:r>
              <a:rPr lang="en-US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CTL</a:t>
            </a:r>
            <a:r>
              <a:rPr lang="zh-CN" sz="1400" b="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公式是从该公式中遗忘掉该集合的结果。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极小子集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——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算法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81670" y="5935980"/>
            <a:ext cx="2780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00B0F0"/>
                </a:solidFill>
              </a:rPr>
              <a:t>2  https://nusmv.fbk.eu/</a:t>
            </a:r>
            <a:endParaRPr lang="en-US" altLang="zh-CN" sz="1600">
              <a:solidFill>
                <a:srgbClr val="00B0F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270" y="2305050"/>
            <a:ext cx="5133975" cy="25908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45" y="1318260"/>
            <a:ext cx="3434080" cy="4887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极小子集</a:t>
            </a:r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  <a:sym typeface="+mn-ea"/>
              </a:rPr>
              <a:t>——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结论（应用）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420" y="1326515"/>
            <a:ext cx="5172075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165" y="1275715"/>
            <a:ext cx="5067300" cy="2886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1785" y="4938395"/>
            <a:ext cx="47859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命题</a:t>
            </a:r>
            <a:r>
              <a:rPr lang="en-US" altLang="zh-CN" sz="1400" b="1"/>
              <a:t>4. </a:t>
            </a:r>
            <a:r>
              <a:rPr lang="zh-CN" altLang="en-US" sz="1400"/>
              <a:t>（</a:t>
            </a:r>
            <a:r>
              <a:rPr lang="en-US" altLang="zh-CN" sz="1400"/>
              <a:t>CTL</a:t>
            </a:r>
            <a:r>
              <a:rPr lang="zh-CN" altLang="en-US" sz="1400"/>
              <a:t>下遗忘理论封闭的段）给定下面形式的</a:t>
            </a:r>
            <a:r>
              <a:rPr lang="en-US" altLang="zh-CN" sz="1400"/>
              <a:t>CTL</a:t>
            </a:r>
            <a:r>
              <a:rPr lang="zh-CN" altLang="en-US" sz="1400"/>
              <a:t>公式</a:t>
            </a:r>
            <a:r>
              <a:rPr lang="zh-CN" altLang="en-US" sz="1400" i="1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zh-CN" altLang="en-US" sz="1400"/>
              <a:t>，对于任意的原子命题集合</a:t>
            </a:r>
            <a:r>
              <a:rPr lang="en-US" altLang="zh-CN" sz="1400" i="1"/>
              <a:t>V</a:t>
            </a:r>
            <a:r>
              <a:rPr lang="zh-CN" altLang="en-US" sz="1400">
                <a:ea typeface="宋体" panose="02010600030101010101" pitchFamily="2" charset="-122"/>
              </a:rPr>
              <a:t>，从</a:t>
            </a:r>
            <a:r>
              <a:rPr lang="zh-CN" altLang="en-US" sz="1400" i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β</a:t>
            </a:r>
            <a:r>
              <a:rPr lang="zh-CN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中</a:t>
            </a:r>
            <a:r>
              <a:rPr lang="zh-CN" altLang="en-US" sz="1400"/>
              <a:t>遗忘掉</a:t>
            </a:r>
            <a:r>
              <a:rPr lang="en-US" altLang="zh-CN" sz="1400" i="1"/>
              <a:t>V</a:t>
            </a:r>
            <a:r>
              <a:rPr lang="zh-CN" altLang="en-US" sz="1400"/>
              <a:t>后</a:t>
            </a:r>
            <a:r>
              <a:rPr lang="zh-CN" altLang="en-US" sz="1400"/>
              <a:t>得到的结果为</a:t>
            </a:r>
            <a:r>
              <a:rPr lang="en-US" altLang="zh-CN" sz="1400"/>
              <a:t>CTL</a:t>
            </a:r>
            <a:r>
              <a:rPr lang="zh-CN" altLang="en-US" sz="1400"/>
              <a:t>公式。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35" y="5584825"/>
            <a:ext cx="2424430" cy="4692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65" y="5637530"/>
            <a:ext cx="4914900" cy="847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15" y="6231255"/>
            <a:ext cx="1928495" cy="3117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525" y="6387465"/>
            <a:ext cx="104775" cy="76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55" y="6231255"/>
            <a:ext cx="1928495" cy="311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950" y="6221730"/>
            <a:ext cx="917575" cy="263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实例：交通灯（一）</a:t>
            </a:r>
            <a:r>
              <a:rPr lang="en-US" sz="1780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sym typeface="+mn-ea"/>
              </a:rPr>
              <a:t>https://www.youtube.com/watch?v=1vugJ20XucQ</a:t>
            </a:r>
            <a:endParaRPr lang="en-US" altLang="en-US" sz="1780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1346200"/>
            <a:ext cx="596138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NuSMV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识别的</a:t>
            </a:r>
            <a:r>
              <a:rPr lang="zh-CN" altLang="en-US" sz="2400" b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交通灯系统模型</a:t>
            </a:r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：</a:t>
            </a:r>
            <a:endParaRPr lang="zh-CN" altLang="en-US" sz="2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MODULE light(other_state)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state:{red, yellow, green};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ASSIGN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init(state):=red;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next(state):= case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		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state = red &amp; other_state = red: {red,yellow} 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state = yellow : green;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state = green : {green,red};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TRUE : state;  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					esac;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MODULE main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tl1: process light(tl2.state);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	tl2: process light(tl1.state);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ph idx="1"/>
          </p:nvPr>
        </p:nvPicPr>
        <p:blipFill>
          <a:blip r:embed="rId1"/>
          <a:srcRect b="4045"/>
          <a:stretch>
            <a:fillRect/>
          </a:stretch>
        </p:blipFill>
        <p:spPr>
          <a:xfrm>
            <a:off x="330835" y="1225550"/>
            <a:ext cx="4504690" cy="231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4773613"/>
            <a:ext cx="5267960" cy="134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实例：交通灯（二）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：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(AX (tl1.state = green &amp; tl2.state = green) &amp; tl1.state = red &amp; tl1.state = green)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2376805"/>
            <a:ext cx="1118870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5246370"/>
            <a:ext cx="7524750" cy="600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835" y="4673600"/>
            <a:ext cx="138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极小子集：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22880" y="6343650"/>
            <a:ext cx="4984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仿宋" panose="02010609060101010101" pitchFamily="49" charset="-122"/>
                <a:ea typeface="仿宋" panose="02010609060101010101" pitchFamily="49" charset="-122"/>
              </a:rPr>
              <a:t>负例提供的原子对极小子集的计算不一定有贡献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实验结果（一）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09600" y="1585468"/>
          <a:ext cx="10972800" cy="475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2760980"/>
                <a:gridCol w="7103110"/>
              </a:tblGrid>
              <a:tr h="607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来源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NuSMV</a:t>
                      </a:r>
                      <a:endParaRPr 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benchmark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Modeling concurrent systems in NuSMV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https://www.youtube.com/watch?v=1vugJ20XucQ</a:t>
                      </a:r>
                      <a:endParaRPr lang="en-US" sz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实例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mutex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traffic_lights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时间（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61 time = 267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19 time = 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69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{'y1': 'state2=c2',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'y2': 'state1=c1'}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sz="12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{'y1': 'tl2.state=green', 'y2': 'tl1.state=green', 'y3': 'tl1.state=red'}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规范（性质）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EF((state1 = c1) &amp; (state2 = c2))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AX(tl1.state=green &amp; tl2.state=green) &amp; tl1.state=red &amp; tl1.state=green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时间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20 time = 104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026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{'y1': 'tl2.state=yellow','y2': 'tl1.state=green',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 'y3': 'tl1.state=red','y4': 'tl2.state=green'}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</a:rPr>
                        <a:t>规范（性质）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EF(!(tl1.state=green) | !(tl2.state=green)) &amp; AF(tl1.state=red &amp; tl2.state=yellow)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9600" y="6336030"/>
            <a:ext cx="6528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alse</a:t>
            </a:r>
            <a:r>
              <a:rPr lang="en-US" altLang="zh-CN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表示不被满足的性质，需要求极小子集</a:t>
            </a:r>
            <a:endParaRPr lang="zh-CN" altLang="en-US" sz="14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true</a:t>
            </a:r>
            <a:r>
              <a:rPr lang="zh-CN" altLang="en-US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该性质能被模型所满足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785" y="1162685"/>
            <a:ext cx="3009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benchmark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实例下的极小子集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实验结果（二）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" y="1263650"/>
            <a:ext cx="5473065" cy="4183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7255" y="5919470"/>
            <a:ext cx="15360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6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traffic lights</a:t>
            </a:r>
            <a:endParaRPr lang="en-US" altLang="zh-CN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5988685" y="1057275"/>
          <a:ext cx="5511165" cy="447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1440180"/>
                <a:gridCol w="1374140"/>
                <a:gridCol w="1490980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（变量个数）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2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form_20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68960" y="1263650"/>
            <a:ext cx="10229850" cy="1885950"/>
            <a:chOff x="896" y="1990"/>
            <a:chExt cx="16110" cy="297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1990"/>
              <a:ext cx="16110" cy="297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" y="2187"/>
              <a:ext cx="742" cy="6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277" y="2187"/>
              <a:ext cx="6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436485" y="542290"/>
            <a:ext cx="3362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traffic lights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模型下的极小子集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实验结果（三）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内容占位符 3" descr="pci_ti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3940" y="1234440"/>
            <a:ext cx="585216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02835" y="5943600"/>
            <a:ext cx="87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图</a:t>
            </a:r>
            <a:r>
              <a:rPr lang="en-US" altLang="zh-CN" b="1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3</a:t>
            </a:r>
            <a:r>
              <a:rPr lang="en-US" altLang="zh-CN"/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pci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9230" y="1710055"/>
            <a:ext cx="3620135" cy="1449705"/>
          </a:xfrm>
        </p:spPr>
        <p:txBody>
          <a:bodyPr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特别鸣谢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03775" y="3862070"/>
            <a:ext cx="2168525" cy="1186815"/>
          </a:xfrm>
        </p:spPr>
        <p:txBody>
          <a:bodyPr>
            <a:normAutofit/>
          </a:bodyPr>
          <a:p>
            <a:pPr algn="ctr"/>
            <a:r>
              <a:rPr lang="zh-CN" altLang="en-US" sz="36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明志勇</a:t>
            </a:r>
            <a:endParaRPr lang="zh-CN" altLang="en-US" sz="360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... ...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sz="4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5402891" y="4614184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贵州大学人工智能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目录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背景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模型更新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基础知识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极小子集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结论（应用）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实例（交通灯）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实验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更新（</a:t>
            </a:r>
            <a:r>
              <a:rPr lang="en-US" altLang="zh-CN"/>
              <a:t>update</a:t>
            </a:r>
            <a:r>
              <a:rPr lang="zh-CN" altLang="en-US"/>
              <a:t>）：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289685"/>
            <a:ext cx="11535410" cy="5232400"/>
          </a:xfrm>
        </p:spPr>
        <p:txBody>
          <a:bodyPr/>
          <a:p>
            <a:r>
              <a:rPr lang="zh-CN" altLang="en-US">
                <a:sym typeface="+mn-ea"/>
              </a:rPr>
              <a:t>模型更新</a:t>
            </a:r>
            <a:r>
              <a:rPr lang="en-US" altLang="zh-CN">
                <a:sym typeface="+mn-ea"/>
              </a:rPr>
              <a:t>(model update)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一种Theoretical Software Repair，</a:t>
            </a:r>
            <a:r>
              <a:rPr lang="en-US" altLang="zh-CN">
                <a:sym typeface="+mn-ea"/>
              </a:rPr>
              <a:t>[1]</a:t>
            </a:r>
            <a:r>
              <a:rPr lang="zh-CN" altLang="en-US">
                <a:sym typeface="+mn-ea"/>
              </a:rPr>
              <a:t>中将其与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LTL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一些只是修改转换关系的</a:t>
            </a:r>
            <a:r>
              <a:rPr lang="zh-CN" altLang="en-US"/>
              <a:t>文章</a:t>
            </a:r>
            <a:endParaRPr lang="zh-CN" altLang="en-US"/>
          </a:p>
          <a:p>
            <a:pPr lvl="1"/>
            <a:r>
              <a:rPr lang="en-US" altLang="zh-CN"/>
              <a:t>CTL</a:t>
            </a:r>
            <a:r>
              <a:rPr lang="zh-CN" altLang="en-US"/>
              <a:t>中，</a:t>
            </a:r>
            <a:r>
              <a:rPr lang="en-US" altLang="zh-CN"/>
              <a:t>Zhang</a:t>
            </a:r>
            <a:r>
              <a:rPr lang="zh-CN" altLang="en-US"/>
              <a:t>等人考虑从转换关系和状态两方面</a:t>
            </a:r>
            <a:r>
              <a:rPr lang="zh-CN" altLang="en-US"/>
              <a:t>修改模型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知识更新（</a:t>
            </a:r>
            <a:r>
              <a:rPr lang="en-US" altLang="zh-CN">
                <a:sym typeface="+mn-ea"/>
              </a:rPr>
              <a:t>knowledge update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用新知道的知识更新已有的知识库。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现在的问题是不知道新知识是什么？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那么只有由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\varphi</a:t>
            </a:r>
            <a:r>
              <a:rPr lang="zh-CN" altLang="en-US">
                <a:sym typeface="+mn-ea"/>
              </a:rPr>
              <a:t>确定应该对哪部分（哪些原子）修改，或者是计算</a:t>
            </a:r>
            <a:r>
              <a:rPr lang="en-US" altLang="zh-CN">
                <a:sym typeface="+mn-ea"/>
              </a:rPr>
              <a:t>WSC </a:t>
            </a:r>
            <a:r>
              <a:rPr lang="zh-CN" altLang="en-US">
                <a:sym typeface="+mn-ea"/>
              </a:rPr>
              <a:t>（反过来又来更新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6025" y="574040"/>
            <a:ext cx="701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所有这些技术都涉及到</a:t>
            </a:r>
            <a:r>
              <a:rPr lang="en-US" altLang="zh-CN"/>
              <a:t>“</a:t>
            </a:r>
            <a:r>
              <a:rPr lang="zh-CN" altLang="en-US"/>
              <a:t>极小</a:t>
            </a:r>
            <a:r>
              <a:rPr lang="en-US" altLang="zh-CN"/>
              <a:t>”</a:t>
            </a:r>
            <a:r>
              <a:rPr lang="zh-CN" altLang="en-US"/>
              <a:t>改变这个</a:t>
            </a:r>
            <a:r>
              <a:rPr lang="zh-CN" altLang="en-US"/>
              <a:t>概念</a:t>
            </a:r>
            <a:endParaRPr lang="zh-CN" altLang="en-US"/>
          </a:p>
          <a:p>
            <a:r>
              <a:rPr lang="zh-CN" altLang="en-US"/>
              <a:t>然而并没有提出如何计算这样的</a:t>
            </a:r>
            <a:r>
              <a:rPr lang="zh-CN" altLang="en-US" b="1"/>
              <a:t>极小子集（我们的工作）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6056630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ACM Computing Surveys (CSUR), 2018, 51(1): 1-24.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定义（</a:t>
            </a:r>
            <a:r>
              <a:rPr lang="zh-CN" altLang="en-US"/>
              <a:t>极小子集）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1289685"/>
            <a:ext cx="10954385" cy="2245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800"/>
              <a:t>给定一个Kripke结构</a:t>
            </a:r>
            <a:r>
              <a:rPr lang="en-US" altLang="zh-CN" sz="2800"/>
              <a:t>   </a:t>
            </a:r>
            <a:r>
              <a:rPr lang="zh-CN" altLang="en-US" sz="2800"/>
              <a:t>和一个CTL公式</a:t>
            </a:r>
            <a:r>
              <a:rPr lang="en-US" altLang="zh-CN" sz="2800"/>
              <a:t>   </a:t>
            </a:r>
            <a:r>
              <a:rPr lang="zh-CN" altLang="en-US" sz="2800"/>
              <a:t>。如果一个原子命题的集合满足</a:t>
            </a:r>
            <a:r>
              <a:rPr lang="zh-CN" altLang="en-US" sz="2800"/>
              <a:t>以下条件:</a:t>
            </a:r>
            <a:endParaRPr lang="zh-CN" altLang="en-US" sz="2800"/>
          </a:p>
          <a:p>
            <a:pPr algn="l"/>
            <a:r>
              <a:rPr lang="zh-CN" altLang="en-US" sz="2800"/>
              <a:t>(1)</a:t>
            </a:r>
            <a:r>
              <a:rPr lang="en-US" altLang="zh-CN" sz="2800"/>
              <a:t>    </a:t>
            </a:r>
            <a:r>
              <a:rPr lang="zh-CN" altLang="en-US" sz="2800"/>
              <a:t>是</a:t>
            </a:r>
            <a:r>
              <a:rPr lang="en-US" altLang="zh-CN" sz="2800"/>
              <a:t>         </a:t>
            </a:r>
            <a:r>
              <a:rPr lang="zh-CN" altLang="en-US" sz="2800"/>
              <a:t>的子集；</a:t>
            </a:r>
            <a:endParaRPr lang="zh-CN" altLang="en-US" sz="2800"/>
          </a:p>
          <a:p>
            <a:pPr algn="l"/>
            <a:r>
              <a:rPr lang="zh-CN" altLang="en-US" sz="2800"/>
              <a:t>(2)</a:t>
            </a:r>
            <a:r>
              <a:rPr lang="en-US" altLang="zh-CN" sz="2800"/>
              <a:t> </a:t>
            </a:r>
            <a:r>
              <a:rPr lang="zh-CN" altLang="en-US" sz="2800"/>
              <a:t>对于任意</a:t>
            </a:r>
            <a:r>
              <a:rPr lang="zh-CN" altLang="en-US" sz="2800">
                <a:sym typeface="+mn-ea"/>
              </a:rPr>
              <a:t>的</a:t>
            </a:r>
            <a:r>
              <a:rPr lang="en-US" altLang="zh-CN" sz="2800"/>
              <a:t>   </a:t>
            </a:r>
            <a:r>
              <a:rPr lang="zh-CN" altLang="en-US" sz="2800"/>
              <a:t>的真子集</a:t>
            </a:r>
            <a:r>
              <a:rPr lang="en-US" altLang="zh-CN" sz="2800"/>
              <a:t>    </a:t>
            </a:r>
            <a:r>
              <a:rPr lang="zh-CN" altLang="en-US" sz="2800"/>
              <a:t>，</a:t>
            </a:r>
            <a:r>
              <a:rPr lang="en-US" altLang="zh-CN" sz="2800"/>
              <a:t> 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则称</a:t>
            </a:r>
            <a:r>
              <a:rPr lang="en-US" altLang="zh-CN" sz="2800">
                <a:sym typeface="+mn-ea"/>
              </a:rPr>
              <a:t>   </a:t>
            </a:r>
            <a:r>
              <a:rPr lang="zh-CN" altLang="en-US" sz="2800">
                <a:sym typeface="+mn-ea"/>
              </a:rPr>
              <a:t>是使</a:t>
            </a:r>
            <a:r>
              <a:rPr lang="en-US" altLang="zh-CN" sz="2800">
                <a:sym typeface="+mn-ea"/>
              </a:rPr>
              <a:t>                  </a:t>
            </a:r>
            <a:r>
              <a:rPr lang="zh-CN" altLang="en-US" sz="2800">
                <a:sym typeface="+mn-ea"/>
              </a:rPr>
              <a:t>成立的极小子集，记为</a:t>
            </a:r>
            <a:r>
              <a:rPr lang="en-US" altLang="zh-CN" sz="2800">
                <a:sym typeface="+mn-ea"/>
              </a:rPr>
              <a:t>                   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601720" y="1425575"/>
          <a:ext cx="377190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77800" imgH="152400" progId="Equation.DSMT4">
                  <p:embed/>
                </p:oleObj>
              </mc:Choice>
              <mc:Fallback>
                <p:oleObj name="" r:id="rId1" imgW="177800" imgH="1524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01720" y="1425575"/>
                        <a:ext cx="377190" cy="32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6396990" y="1425575"/>
          <a:ext cx="278130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27000" imgH="151765" progId="Equation.DSMT4">
                  <p:embed/>
                </p:oleObj>
              </mc:Choice>
              <mc:Fallback>
                <p:oleObj name="" r:id="rId3" imgW="127000" imgH="15176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6990" y="1425575"/>
                        <a:ext cx="278130" cy="334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10895330" y="137350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39700" imgH="165100" progId="Equation.DSMT4">
                  <p:embed/>
                </p:oleObj>
              </mc:Choice>
              <mc:Fallback>
                <p:oleObj name="" r:id="rId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95330" y="137350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986790" y="221932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39700" imgH="165100" progId="Equation.DSMT4">
                  <p:embed/>
                </p:oleObj>
              </mc:Choice>
              <mc:Fallback>
                <p:oleObj name="" r:id="rId7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790" y="221932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/>
        </p:nvGraphicFramePr>
        <p:xfrm>
          <a:off x="1659255" y="2219325"/>
          <a:ext cx="908050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419100" imgH="190500" progId="Equation.DSMT4">
                  <p:embed/>
                </p:oleObj>
              </mc:Choice>
              <mc:Fallback>
                <p:oleObj name="" r:id="rId8" imgW="419100" imgH="1905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9255" y="2219325"/>
                        <a:ext cx="908050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680970" y="266128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0" imgW="139700" imgH="165100" progId="Equation.DSMT4">
                  <p:embed/>
                </p:oleObj>
              </mc:Choice>
              <mc:Fallback>
                <p:oleObj name="" r:id="rId10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970" y="266128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4512310" y="2670175"/>
          <a:ext cx="44196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1" imgW="177800" imgH="165100" progId="Equation.DSMT4">
                  <p:embed/>
                </p:oleObj>
              </mc:Choice>
              <mc:Fallback>
                <p:oleObj name="" r:id="rId11" imgW="177800" imgH="1651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2310" y="2670175"/>
                        <a:ext cx="441960" cy="412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/>
        </p:nvGraphicFramePr>
        <p:xfrm>
          <a:off x="5081905" y="2601595"/>
          <a:ext cx="203327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3" imgW="926465" imgH="203200" progId="Equation.DSMT4">
                  <p:embed/>
                </p:oleObj>
              </mc:Choice>
              <mc:Fallback>
                <p:oleObj name="" r:id="rId13" imgW="926465" imgH="203200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1905" y="2601595"/>
                        <a:ext cx="203327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1139825" y="309181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5" imgW="139700" imgH="165100" progId="Equation.DSMT4">
                  <p:embed/>
                </p:oleObj>
              </mc:Choice>
              <mc:Fallback>
                <p:oleObj name="" r:id="rId1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9825" y="309181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 noChangeAspect="1"/>
          </p:cNvGraphicFramePr>
          <p:nvPr/>
        </p:nvGraphicFramePr>
        <p:xfrm>
          <a:off x="2165985" y="3082290"/>
          <a:ext cx="187960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6" imgW="862965" imgH="203200" progId="Equation.DSMT4">
                  <p:embed/>
                </p:oleObj>
              </mc:Choice>
              <mc:Fallback>
                <p:oleObj name="" r:id="rId16" imgW="862965" imgH="2032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65985" y="3082290"/>
                        <a:ext cx="1879600" cy="44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7603490" y="3045460"/>
          <a:ext cx="1917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761365" imgH="190500" progId="Equation.DSMT4">
                  <p:embed/>
                </p:oleObj>
              </mc:Choice>
              <mc:Fallback>
                <p:oleObj name="" r:id="rId18" imgW="761365" imgH="1905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03490" y="3045460"/>
                        <a:ext cx="191770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495" y="1299845"/>
            <a:ext cx="9859010" cy="4887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5" y="1383030"/>
            <a:ext cx="2190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[1]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[3]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219858" y="2070168"/>
            <a:ext cx="4927751" cy="292796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 bwMode="auto">
          <a:xfrm>
            <a:off x="7506041" y="2767109"/>
            <a:ext cx="1302692" cy="310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命题逻辑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280473" y="2256706"/>
            <a:ext cx="2230688" cy="303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一阶逻辑、描述逻辑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339111" y="3514087"/>
            <a:ext cx="1302691" cy="31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态逻辑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575530" y="4461413"/>
            <a:ext cx="2022979" cy="287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回答集程序（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接点 11"/>
          <p:cNvSpPr/>
          <p:nvPr/>
        </p:nvSpPr>
        <p:spPr bwMode="auto">
          <a:xfrm>
            <a:off x="8931163" y="3105981"/>
            <a:ext cx="1179512" cy="103228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时态逻辑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CTL,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演算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  <a:blipFill rotWithShape="1">
                <a:blip r:embed="rId4"/>
                <a:stretch>
                  <a:fillRect l="-562" t="-534" r="-500" b="-48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12" idx="0"/>
          </p:cNvCxnSpPr>
          <p:nvPr/>
        </p:nvCxnSpPr>
        <p:spPr bwMode="auto">
          <a:xfrm>
            <a:off x="9365713" y="2572278"/>
            <a:ext cx="155206" cy="5337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 bwMode="auto">
          <a:xfrm>
            <a:off x="8587019" y="3081441"/>
            <a:ext cx="516880" cy="175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3"/>
          </p:cNvCxnSpPr>
          <p:nvPr/>
        </p:nvCxnSpPr>
        <p:spPr bwMode="auto">
          <a:xfrm flipV="1">
            <a:off x="8641802" y="3663030"/>
            <a:ext cx="271280" cy="103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3"/>
          </p:cNvCxnSpPr>
          <p:nvPr/>
        </p:nvCxnSpPr>
        <p:spPr bwMode="auto">
          <a:xfrm flipV="1">
            <a:off x="8519160" y="3987093"/>
            <a:ext cx="584739" cy="4706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10110675" y="3622125"/>
            <a:ext cx="786969" cy="5294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389711" y="3266018"/>
            <a:ext cx="276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319" y="357780"/>
            <a:ext cx="9628038" cy="691984"/>
          </a:xfrm>
        </p:spPr>
        <p:txBody>
          <a:bodyPr>
            <a:noAutofit/>
          </a:bodyPr>
          <a:lstStyle/>
          <a:p>
            <a:pPr lvl="0"/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研究进展</a:t>
            </a:r>
            <a:endParaRPr lang="zh-CN" altLang="zh-CN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2489" y="1231126"/>
            <a:ext cx="34180" cy="529297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43718" y="3743941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6200000">
            <a:off x="8243490" y="3704073"/>
            <a:ext cx="2046108" cy="398463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8657297" y="2143670"/>
            <a:ext cx="1893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）、系统精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化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和负例生成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624" y="474912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fr-FR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等人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336950" y="94792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444212" y="197770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096208" y="129662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882450" y="123112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1015" y="2381130"/>
            <a:ext cx="376238" cy="315913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608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冯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  <p:bldP spid="56" grpId="1" animBg="1"/>
      <p:bldP spid="56" grpId="2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animBg="1"/>
      <p:bldP spid="71" grpId="1" animBg="1"/>
      <p:bldP spid="71" grpId="2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animBg="1"/>
      <p:bldP spid="84" grpId="0"/>
      <p:bldP spid="85" grpId="0" animBg="1"/>
      <p:bldP spid="86" grpId="0"/>
      <p:bldP spid="45" grpId="0"/>
      <p:bldP spid="89" grpId="0" animBg="1"/>
      <p:bldP spid="90" grpId="0" animBg="1"/>
      <p:bldP spid="91" grpId="0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背景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0" name="内容占位符 9"/>
          <p:cNvGraphicFramePr>
            <a:graphicFrameLocks noChangeAspect="1"/>
          </p:cNvGraphicFramePr>
          <p:nvPr>
            <p:ph idx="1"/>
          </p:nvPr>
        </p:nvGraphicFramePr>
        <p:xfrm>
          <a:off x="877570" y="1381125"/>
          <a:ext cx="3125470" cy="296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869690" imgH="3669030" progId="Visio.Drawing.15">
                  <p:embed/>
                </p:oleObj>
              </mc:Choice>
              <mc:Fallback>
                <p:oleObj name="" r:id="rId1" imgW="3869690" imgH="366903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7570" y="1381125"/>
                        <a:ext cx="3125470" cy="296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694690" y="4640580"/>
          <a:ext cx="3158490" cy="20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3735705" imgH="2453005" progId="Visio.Drawing.15">
                  <p:embed/>
                </p:oleObj>
              </mc:Choice>
              <mc:Fallback>
                <p:oleObj name="" r:id="rId3" imgW="3735705" imgH="245300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90" y="4640580"/>
                        <a:ext cx="3158490" cy="20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5675630" y="5436235"/>
          <a:ext cx="430593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5073650" imgH="1349375" progId="Visio.Drawing.15">
                  <p:embed/>
                </p:oleObj>
              </mc:Choice>
              <mc:Fallback>
                <p:oleObj name="" r:id="rId5" imgW="5073650" imgH="1349375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5630" y="5436235"/>
                        <a:ext cx="4305935" cy="112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753735" y="1227455"/>
            <a:ext cx="6356350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模型检测（Model Checking）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1980</a:t>
            </a: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年被 Clarke和Emerson提出；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性质用命题时态逻辑描述；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系统被模拟为有限状态机；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证明过程是详尽</a:t>
            </a: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地搜索状态空间；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是软件测试或者模拟的补充。</a:t>
            </a:r>
            <a:endParaRPr lang="en-US" altLang="zh-CN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53100" y="3601085"/>
            <a:ext cx="46215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模型检测的优点</a:t>
            </a:r>
            <a:endParaRPr lang="zh-CN" altLang="en-US" sz="1600" b="1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没有证明；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快（与</a:t>
            </a: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其他严格的证明方法</a:t>
            </a: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相比）</a:t>
            </a: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产生负例（counterexamples）；</a:t>
            </a:r>
            <a:endParaRPr lang="zh-CN" altLang="en-US" sz="16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逻辑描述语言能容易的描述并发系统的性质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。</a:t>
            </a:r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Times New Roman" panose="02020603050405020304" pitchFamily="18" charset="0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Times New Roman" panose="02020603050405020304" pitchFamily="18" charset="0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1624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背景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14655" y="1318260"/>
          <a:ext cx="473392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43270" imgH="6032500" progId="Visio.Drawing.15">
                  <p:embed/>
                </p:oleObj>
              </mc:Choice>
              <mc:Fallback>
                <p:oleObj name="" r:id="rId1" imgW="5843270" imgH="60325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655" y="1318260"/>
                        <a:ext cx="473392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882005" y="2618740"/>
          <a:ext cx="1778635" cy="237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460500" imgH="1940560" progId="Visio.Drawing.15">
                  <p:embed/>
                </p:oleObj>
              </mc:Choice>
              <mc:Fallback>
                <p:oleObj name="" r:id="rId3" imgW="1460500" imgH="194056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2005" y="2618740"/>
                        <a:ext cx="1778635" cy="237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01380" y="215328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1.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修改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模型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1380" y="272097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2. 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修改</a:t>
            </a:r>
            <a:r>
              <a:rPr lang="zh-CN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规范</a:t>
            </a:r>
            <a:endParaRPr lang="zh-CN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01380" y="3288665"/>
            <a:ext cx="276923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3. </a:t>
            </a:r>
            <a:r>
              <a:rPr lang="zh-CN" alt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同时</a:t>
            </a:r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修改模型和规范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55" y="5361305"/>
            <a:ext cx="3336925" cy="535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3755" y="6332220"/>
            <a:ext cx="109601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 模型检测：通常用于证明系统的正确性，而不是改进它。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9" name="闪电形 8"/>
          <p:cNvSpPr/>
          <p:nvPr/>
        </p:nvSpPr>
        <p:spPr>
          <a:xfrm>
            <a:off x="8590280" y="3789045"/>
            <a:ext cx="1484630" cy="1440180"/>
          </a:xfrm>
          <a:prstGeom prst="lightningBolt">
            <a:avLst/>
          </a:prstGeom>
          <a:ln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92515" y="44240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拿什么来修改？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0" grpId="1"/>
      <p:bldP spid="11" grpId="1"/>
      <p:bldP spid="12" grpId="1"/>
      <p:bldP spid="3" grpId="0"/>
      <p:bldP spid="3" grpId="1"/>
      <p:bldP spid="9" grpId="0" animBg="1"/>
      <p:bldP spid="14" grpId="0"/>
      <p:bldP spid="9" grpId="1" animBg="1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模型更新（</a:t>
            </a:r>
            <a:r>
              <a:rPr lang="en-US" altLang="zh-CN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Model update</a:t>
            </a:r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0835" y="5998845"/>
            <a:ext cx="11119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Monperrus M. Automatic software repair: a bibliography[J]. ACM Computing Surveys (CSUR), 2018, 51(1): 1-24.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内容占位符 10"/>
          <p:cNvGraphicFramePr>
            <a:graphicFrameLocks noChangeAspect="1"/>
          </p:cNvGraphicFramePr>
          <p:nvPr>
            <p:ph idx="1"/>
          </p:nvPr>
        </p:nvGraphicFramePr>
        <p:xfrm>
          <a:off x="252095" y="1686560"/>
          <a:ext cx="11535410" cy="348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031980" imgH="3635375" progId="Visio.Drawing.15">
                  <p:embed/>
                </p:oleObj>
              </mc:Choice>
              <mc:Fallback>
                <p:oleObj name="" r:id="rId1" imgW="12031980" imgH="363537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095" y="1686560"/>
                        <a:ext cx="11535410" cy="3484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基础知识</a:t>
            </a:r>
            <a:r>
              <a:rPr lang="en-US" altLang="zh-CN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—— </a:t>
            </a:r>
            <a:r>
              <a:rPr lang="en-US" altLang="zh-CN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（计算树逻辑）的语法</a:t>
            </a:r>
            <a:endParaRPr lang="zh-CN" altLang="en-US" sz="222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" y="1212215"/>
            <a:ext cx="7595235" cy="38341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835" y="5364480"/>
            <a:ext cx="7891145" cy="1100455"/>
            <a:chOff x="687" y="8492"/>
            <a:chExt cx="12982" cy="19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" y="8492"/>
              <a:ext cx="12983" cy="191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6" y="9510"/>
              <a:ext cx="1770" cy="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基础知识</a:t>
            </a:r>
            <a:r>
              <a:rPr lang="en-US" altLang="zh-CN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en-US" altLang="zh-CN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CTL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（计算树逻辑）的语义</a:t>
            </a:r>
            <a:endParaRPr lang="zh-CN" altLang="en-US" sz="222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1447800"/>
            <a:ext cx="5467350" cy="2135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73525"/>
            <a:ext cx="5254625" cy="43307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696585" y="1329690"/>
            <a:ext cx="6452235" cy="3833495"/>
            <a:chOff x="8971" y="2094"/>
            <a:chExt cx="10161" cy="60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1" y="2094"/>
              <a:ext cx="10161" cy="60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" y="2280"/>
              <a:ext cx="360" cy="2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9549" y="2160"/>
              <a:ext cx="4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5163185"/>
            <a:ext cx="4580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后面也称初始结构为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Kripke</a:t>
            </a:r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结构。</a:t>
            </a:r>
            <a:endParaRPr lang="zh-CN" altLang="en-US" sz="1400"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基础知识</a:t>
            </a:r>
            <a:r>
              <a:rPr lang="en-US" altLang="zh-CN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互模拟（</a:t>
            </a:r>
            <a:r>
              <a:rPr lang="en-US" altLang="zh-CN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bisimulation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22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835" y="1191895"/>
            <a:ext cx="7124700" cy="327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80" y="1524635"/>
            <a:ext cx="4639945" cy="3454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78240" y="5203825"/>
            <a:ext cx="2853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b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zh-CN" altLang="en-US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结构间的</a:t>
            </a:r>
            <a:r>
              <a:rPr lang="en-US" altLang="zh-CN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V-</a:t>
            </a:r>
            <a:r>
              <a:rPr lang="zh-CN" altLang="en-US" sz="14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互模拟</a:t>
            </a:r>
            <a:endParaRPr lang="zh-CN" altLang="en-US" sz="14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9895" y="4725670"/>
            <a:ext cx="7172325" cy="1800225"/>
            <a:chOff x="677" y="7442"/>
            <a:chExt cx="11295" cy="28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" y="7442"/>
              <a:ext cx="11295" cy="28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" y="7561"/>
              <a:ext cx="420" cy="40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354" y="7456"/>
              <a:ext cx="4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75" y="2516505"/>
            <a:ext cx="718820" cy="225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基础知识</a:t>
            </a:r>
            <a:r>
              <a:rPr lang="en-US" altLang="zh-CN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遗忘理论（</a:t>
            </a:r>
            <a:r>
              <a:rPr lang="en-US" altLang="zh-CN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forgetting</a:t>
            </a:r>
            <a:r>
              <a:rPr lang="zh-CN" altLang="en-US" sz="222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22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5150" y="1598295"/>
            <a:ext cx="9810750" cy="2171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4729480"/>
            <a:ext cx="6000115" cy="471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" y="1746885"/>
            <a:ext cx="345440" cy="333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2690" y="1695450"/>
            <a:ext cx="258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39b400e-520d-4bf1-90ef-6f5011f11bb8}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TIMING" val="|7.9|19.1|19.6|14.6"/>
</p:tagLst>
</file>

<file path=ppt/tags/tag2.xml><?xml version="1.0" encoding="utf-8"?>
<p:tagLst xmlns:p="http://schemas.openxmlformats.org/presentationml/2006/main">
  <p:tag name="KSO_WM_UNIT_TABLE_BEAUTIFY" val="smartTable{cbf0f5ea-fea8-440d-bfde-0cfb076116bd}"/>
  <p:tag name="TABLE_ENDDRAG_ORIGIN_RECT" val="433*405"/>
  <p:tag name="TABLE_ENDDRAG_RECT" val="397*88*433*405"/>
</p:tagLst>
</file>

<file path=ppt/tags/tag3.xml><?xml version="1.0" encoding="utf-8"?>
<p:tagLst xmlns:p="http://schemas.openxmlformats.org/presentationml/2006/main">
  <p:tag name="TIMING" val="|28.5|0.4|0.9|16.1|0.4|2.3"/>
</p:tagLst>
</file>

<file path=ppt/tags/tag4.xml><?xml version="1.0" encoding="utf-8"?>
<p:tagLst xmlns:p="http://schemas.openxmlformats.org/presentationml/2006/main">
  <p:tag name="TIMING" val="|55|8.1|32.3|36.5|12.3|8.3"/>
</p:tagLst>
</file>

<file path=ppt/tags/tag5.xml><?xml version="1.0" encoding="utf-8"?>
<p:tagLst xmlns:p="http://schemas.openxmlformats.org/presentationml/2006/main">
  <p:tag name="TIMING" val="|26.7|28.6|60.9|21.8|2"/>
</p:tagLst>
</file>

<file path=ppt/tags/tag6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7.xml><?xml version="1.0" encoding="utf-8"?>
<p:tagLst xmlns:p="http://schemas.openxmlformats.org/presentationml/2006/main">
  <p:tag name="TIMING" val="|11.1|45.1|4.3|14.1|1.8|22.8|5.9"/>
</p:tagLst>
</file>

<file path=ppt/tags/tag8.xml><?xml version="1.0" encoding="utf-8"?>
<p:tagLst xmlns:p="http://schemas.openxmlformats.org/presentationml/2006/main">
  <p:tag name="TIMING" val="|13.6|34.4|3.4"/>
</p:tagLst>
</file>

<file path=ppt/tags/tag9.xml><?xml version="1.0" encoding="utf-8"?>
<p:tagLst xmlns:p="http://schemas.openxmlformats.org/presentationml/2006/main">
  <p:tag name="TIMING" val="|29.1|0.8|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Times New Roman"/>
        <a:cs typeface="Times New Roman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Times New Roman"/>
        <a:cs typeface="Times New Roman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Times New Roman"/>
        <a:cs typeface="Times New Roman"/>
        <a:font script="Jpan" typeface="ＭＳ Ｐゴシック"/>
        <a:font script="Hang" typeface="맑은 고딕"/>
        <a:font script="Hans" typeface="Times New Roma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Times New Roman"/>
        <a:cs typeface="Times New Roman"/>
        <a:font script="Jpan" typeface="ＭＳ Ｐゴシック"/>
        <a:font script="Hang" typeface="맑은 고딕"/>
        <a:font script="Hans" typeface="Times New Rom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9121</Words>
  <Application>WPS 演示</Application>
  <PresentationFormat>宽屏</PresentationFormat>
  <Paragraphs>887</Paragraphs>
  <Slides>41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41</vt:i4>
      </vt:variant>
    </vt:vector>
  </HeadingPairs>
  <TitlesOfParts>
    <vt:vector size="75" baseType="lpstr">
      <vt:lpstr>Arial</vt:lpstr>
      <vt:lpstr>宋体</vt:lpstr>
      <vt:lpstr>Wingdings</vt:lpstr>
      <vt:lpstr>Times New Roman</vt:lpstr>
      <vt:lpstr>仿宋</vt:lpstr>
      <vt:lpstr>Wingdings</vt:lpstr>
      <vt:lpstr>微软雅黑</vt:lpstr>
      <vt:lpstr>等线</vt:lpstr>
      <vt:lpstr>Calibri</vt:lpstr>
      <vt:lpstr>Arial Unicode MS</vt:lpstr>
      <vt:lpstr>Cambria Math</vt:lpstr>
      <vt:lpstr>Verdana</vt:lpstr>
      <vt:lpstr>黑体</vt:lpstr>
      <vt:lpstr>华文琥珀</vt:lpstr>
      <vt:lpstr>Office 主题​​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Equation.DSMT4</vt:lpstr>
      <vt:lpstr>Equation.DSMT4</vt:lpstr>
      <vt:lpstr>Equation.DSMT4</vt:lpstr>
      <vt:lpstr> 模型更新中的极小子集计算 ——一种基于遗忘的方法</vt:lpstr>
      <vt:lpstr>PowerPoint 演示文稿</vt:lpstr>
      <vt:lpstr>背景</vt:lpstr>
      <vt:lpstr>背景</vt:lpstr>
      <vt:lpstr>模型更新（Model update）</vt:lpstr>
      <vt:lpstr>基础知识 —— CTL（计算树逻辑）的语法</vt:lpstr>
      <vt:lpstr>基础知识—— CTL（计算树逻辑）的语义</vt:lpstr>
      <vt:lpstr>基础知识—— 互模拟（bisimulation）</vt:lpstr>
      <vt:lpstr>基础知识—— 遗忘理论（forgetting）</vt:lpstr>
      <vt:lpstr>定义（极小子集）</vt:lpstr>
      <vt:lpstr>算法</vt:lpstr>
      <vt:lpstr>结论（应用）</vt:lpstr>
      <vt:lpstr>实例：交通灯（1）https://www.youtube.com/watch?v=1vugJ20XucQ</vt:lpstr>
      <vt:lpstr>实例：交通灯（2）</vt:lpstr>
      <vt:lpstr>实验结果</vt:lpstr>
      <vt:lpstr>实验结果</vt:lpstr>
      <vt:lpstr>PowerPoint 演示文稿</vt:lpstr>
      <vt:lpstr>PowerPoint 演示文稿</vt:lpstr>
      <vt:lpstr>谢谢 </vt:lpstr>
      <vt:lpstr>更新（update）：背景</vt:lpstr>
      <vt:lpstr>定义（极小子集）</vt:lpstr>
      <vt:lpstr>实例：交通灯（2） 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国内外研究进展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554</cp:revision>
  <dcterms:created xsi:type="dcterms:W3CDTF">2020-09-25T03:58:00Z</dcterms:created>
  <dcterms:modified xsi:type="dcterms:W3CDTF">2021-10-21T12:26:40Z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8C2CE14E67594C2AB32968F433FC31CE</vt:lpwstr>
  </property>
</Properties>
</file>